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8" r:id="rId3"/>
    <p:sldId id="259" r:id="rId4"/>
    <p:sldId id="279" r:id="rId5"/>
    <p:sldId id="297" r:id="rId6"/>
    <p:sldId id="298" r:id="rId7"/>
    <p:sldId id="299" r:id="rId8"/>
    <p:sldId id="302" r:id="rId9"/>
    <p:sldId id="303" r:id="rId10"/>
    <p:sldId id="304" r:id="rId11"/>
    <p:sldId id="305" r:id="rId12"/>
    <p:sldId id="257" r:id="rId13"/>
    <p:sldId id="258" r:id="rId14"/>
    <p:sldId id="263" r:id="rId15"/>
    <p:sldId id="283" r:id="rId16"/>
    <p:sldId id="284" r:id="rId17"/>
    <p:sldId id="285" r:id="rId18"/>
    <p:sldId id="286" r:id="rId19"/>
    <p:sldId id="287" r:id="rId20"/>
    <p:sldId id="288" r:id="rId21"/>
    <p:sldId id="311" r:id="rId22"/>
    <p:sldId id="312" r:id="rId23"/>
    <p:sldId id="265" r:id="rId24"/>
    <p:sldId id="289" r:id="rId25"/>
    <p:sldId id="268" r:id="rId26"/>
    <p:sldId id="290" r:id="rId27"/>
    <p:sldId id="291" r:id="rId28"/>
    <p:sldId id="292" r:id="rId29"/>
    <p:sldId id="293" r:id="rId30"/>
    <p:sldId id="274" r:id="rId31"/>
    <p:sldId id="294" r:id="rId32"/>
    <p:sldId id="270" r:id="rId33"/>
    <p:sldId id="275" r:id="rId34"/>
    <p:sldId id="295" r:id="rId35"/>
    <p:sldId id="313" r:id="rId36"/>
    <p:sldId id="262" r:id="rId37"/>
    <p:sldId id="276" r:id="rId38"/>
    <p:sldId id="281" r:id="rId39"/>
    <p:sldId id="280" r:id="rId40"/>
    <p:sldId id="310" r:id="rId41"/>
    <p:sldId id="307" r:id="rId42"/>
    <p:sldId id="308" r:id="rId43"/>
    <p:sldId id="314" r:id="rId44"/>
    <p:sldId id="315" r:id="rId45"/>
    <p:sldId id="277" r:id="rId46"/>
    <p:sldId id="316" r:id="rId47"/>
    <p:sldId id="296" r:id="rId48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0A1F2-6295-4BD4-819E-D8B71EA8FDF5}" type="datetimeFigureOut">
              <a:rPr lang="en-GB" smtClean="0"/>
              <a:t>01/03/2018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860F-3555-48BE-8479-2E9FB20FBD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57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860F-3555-48BE-8479-2E9FB20FBDD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62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1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6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44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4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2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5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8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8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22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2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2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FLin/QuadAssaul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" TargetMode="External"/><Relationship Id="rId2" Type="http://schemas.openxmlformats.org/officeDocument/2006/relationships/hyperlink" Target="https://mindweb.network/board/learn-git-fas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tutsplus.com/tutorials/git-on-windows-for-newbs--net-25847" TargetMode="External"/><Relationship Id="rId4" Type="http://schemas.openxmlformats.org/officeDocument/2006/relationships/hyperlink" Target="http://rogerdudler.github.io/git-guide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783" y="918180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 smtClean="0"/>
              <a:t>Version Control</a:t>
            </a:r>
            <a:br>
              <a:rPr lang="en-GB" dirty="0" smtClean="0"/>
            </a:br>
            <a:r>
              <a:rPr lang="en-GB" dirty="0" smtClean="0"/>
              <a:t>Practical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457" y="4022953"/>
            <a:ext cx="9144000" cy="1655762"/>
          </a:xfrm>
        </p:spPr>
        <p:txBody>
          <a:bodyPr/>
          <a:lstStyle/>
          <a:p>
            <a:r>
              <a:rPr lang="en-GB" dirty="0" smtClean="0"/>
              <a:t>Benjamin Kenwright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01142" y="3402208"/>
            <a:ext cx="490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70C0"/>
                </a:solidFill>
              </a:rPr>
              <a:t>Git GUI and GitHub</a:t>
            </a:r>
            <a:endParaRPr lang="en-GB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54" y="1743599"/>
            <a:ext cx="5154613" cy="452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2827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45223" y="6215522"/>
            <a:ext cx="642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commit the stored snapshot permanently to your Git directory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2827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01669" y="6016252"/>
            <a:ext cx="798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Then you can checkout any existing version, make changes, stage them and commit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73" y="1830486"/>
            <a:ext cx="4978128" cy="4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GitHub?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GitHub (</a:t>
            </a:r>
            <a:r>
              <a:rPr lang="en-GB" dirty="0"/>
              <a:t>https</a:t>
            </a:r>
            <a:r>
              <a:rPr lang="en-GB" dirty="0" smtClean="0"/>
              <a:t>://github.com/)</a:t>
            </a:r>
            <a:endParaRPr lang="en-GB" dirty="0"/>
          </a:p>
          <a:p>
            <a:r>
              <a:rPr lang="en-GB" dirty="0" smtClean="0"/>
              <a:t>Other version control hosts</a:t>
            </a:r>
          </a:p>
          <a:p>
            <a:pPr lvl="1"/>
            <a:r>
              <a:rPr lang="en-GB" dirty="0" err="1" smtClean="0"/>
              <a:t>BitBucket</a:t>
            </a:r>
            <a:r>
              <a:rPr lang="en-GB" dirty="0" smtClean="0"/>
              <a:t> (https://bitbucket.org/)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82" y="1887067"/>
            <a:ext cx="5707609" cy="42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Started with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7517" cy="4351338"/>
          </a:xfrm>
        </p:spPr>
        <p:txBody>
          <a:bodyPr/>
          <a:lstStyle/>
          <a:p>
            <a:r>
              <a:rPr lang="en-GB" dirty="0" smtClean="0"/>
              <a:t>GitHub (https://github.com/)</a:t>
            </a:r>
          </a:p>
          <a:p>
            <a:r>
              <a:rPr lang="en-GB" dirty="0" smtClean="0"/>
              <a:t>Register (username and email)</a:t>
            </a:r>
          </a:p>
          <a:p>
            <a:r>
              <a:rPr lang="en-GB" dirty="0" smtClean="0"/>
              <a:t>Create repository</a:t>
            </a:r>
          </a:p>
          <a:p>
            <a:r>
              <a:rPr lang="en-GB" dirty="0" smtClean="0"/>
              <a:t>Manage repository using a local git-client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82" y="1887067"/>
            <a:ext cx="5707609" cy="42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322"/>
            <a:ext cx="10515600" cy="1325563"/>
          </a:xfrm>
        </p:spPr>
        <p:txBody>
          <a:bodyPr/>
          <a:lstStyle/>
          <a:p>
            <a:r>
              <a:rPr lang="en-GB" dirty="0" smtClean="0"/>
              <a:t>Getting Started with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8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Installing &amp; registering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608"/>
            <a:ext cx="10033000" cy="42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27906"/>
            <a:ext cx="10877550" cy="4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7" y="673100"/>
            <a:ext cx="8286573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9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Verify GitHub Account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614" cy="4351338"/>
          </a:xfrm>
        </p:spPr>
        <p:txBody>
          <a:bodyPr/>
          <a:lstStyle/>
          <a:p>
            <a:r>
              <a:rPr lang="en-GB" dirty="0" smtClean="0"/>
              <a:t>Verify by Email before you Continue</a:t>
            </a:r>
          </a:p>
          <a:p>
            <a:r>
              <a:rPr lang="en-GB" dirty="0" smtClean="0"/>
              <a:t>Can’t Create Repositories Until Verify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43" y="1090936"/>
            <a:ext cx="5389050" cy="50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91"/>
            <a:ext cx="10515600" cy="1325563"/>
          </a:xfrm>
        </p:spPr>
        <p:txBody>
          <a:bodyPr/>
          <a:lstStyle/>
          <a:p>
            <a:r>
              <a:rPr lang="en-GB" dirty="0" smtClean="0"/>
              <a:t>Create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6360"/>
            <a:ext cx="10515600" cy="4351338"/>
          </a:xfrm>
        </p:spPr>
        <p:txBody>
          <a:bodyPr/>
          <a:lstStyle/>
          <a:p>
            <a:r>
              <a:rPr lang="en-GB" dirty="0" smtClean="0"/>
              <a:t>Repository Name (e.g., ‘Hello’)</a:t>
            </a:r>
          </a:p>
          <a:p>
            <a:r>
              <a:rPr lang="en-GB" dirty="0" smtClean="0"/>
              <a:t>Multiple Repositories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3" y="2343111"/>
            <a:ext cx="11652250" cy="4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Copy Address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802" y="781050"/>
            <a:ext cx="6688938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version control and why do we use it?</a:t>
            </a:r>
          </a:p>
          <a:p>
            <a:r>
              <a:rPr lang="en-GB" dirty="0" smtClean="0"/>
              <a:t>Different types of version control (e.g., SVN &amp; GIT)</a:t>
            </a:r>
          </a:p>
          <a:p>
            <a:r>
              <a:rPr lang="en-GB" dirty="0" smtClean="0"/>
              <a:t>GitHub (secure and unlimited public code repository)</a:t>
            </a:r>
          </a:p>
          <a:p>
            <a:r>
              <a:rPr lang="en-GB" dirty="0" smtClean="0"/>
              <a:t>Registering with GitHub</a:t>
            </a:r>
          </a:p>
          <a:p>
            <a:r>
              <a:rPr lang="en-GB" dirty="0" smtClean="0"/>
              <a:t>Installing git client (i.e., git </a:t>
            </a:r>
            <a:r>
              <a:rPr lang="en-GB" dirty="0" err="1" smtClean="0"/>
              <a:t>gui</a:t>
            </a:r>
            <a:r>
              <a:rPr lang="en-GB" dirty="0" smtClean="0"/>
              <a:t>)</a:t>
            </a:r>
          </a:p>
          <a:p>
            <a:r>
              <a:rPr lang="en-GB" dirty="0" smtClean="0"/>
              <a:t>Creating a repository, adding a file, and committing it locally and to the main repository</a:t>
            </a:r>
          </a:p>
          <a:p>
            <a:r>
              <a:rPr lang="en-GB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732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9" y="673100"/>
            <a:ext cx="5397501" cy="35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192"/>
            <a:ext cx="10515600" cy="1325563"/>
          </a:xfrm>
        </p:spPr>
        <p:txBody>
          <a:bodyPr/>
          <a:lstStyle/>
          <a:p>
            <a:r>
              <a:rPr lang="en-GB" dirty="0" smtClean="0"/>
              <a:t>Create Local Repository</a:t>
            </a:r>
            <a:br>
              <a:rPr lang="en-GB" dirty="0" smtClean="0"/>
            </a:br>
            <a:r>
              <a:rPr lang="en-GB" dirty="0" smtClean="0"/>
              <a:t>(Folder)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3" y="2053431"/>
            <a:ext cx="106256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1. Create Empty Folder</a:t>
            </a:r>
          </a:p>
          <a:p>
            <a:pPr marL="457200" lvl="1" indent="0">
              <a:buNone/>
            </a:pPr>
            <a:r>
              <a:rPr lang="en-GB" dirty="0" smtClean="0"/>
              <a:t> (e.g., Hello)</a:t>
            </a:r>
          </a:p>
          <a:p>
            <a:pPr marL="0" indent="0">
              <a:buNone/>
            </a:pPr>
            <a:r>
              <a:rPr lang="en-GB" dirty="0" smtClean="0"/>
              <a:t>2. Navigate to it in the command prompt </a:t>
            </a:r>
          </a:p>
          <a:p>
            <a:pPr marL="0" indent="0">
              <a:buNone/>
            </a:pPr>
            <a:r>
              <a:rPr lang="en-GB" dirty="0" smtClean="0"/>
              <a:t>and sync it to GitHub Repository</a:t>
            </a:r>
          </a:p>
          <a:p>
            <a:pPr marL="0" indent="0">
              <a:buNone/>
            </a:pPr>
            <a:r>
              <a:rPr lang="en-GB" dirty="0" smtClean="0"/>
              <a:t>3. Type: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init</a:t>
            </a:r>
            <a:endParaRPr lang="en-GB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	</a:t>
            </a:r>
            <a:r>
              <a:rPr lang="en-GB" b="1" dirty="0" smtClean="0">
                <a:solidFill>
                  <a:srgbClr val="0070C0"/>
                </a:solidFill>
              </a:rPr>
              <a:t>git remote add origin https://github.com/username/hello.git</a:t>
            </a:r>
          </a:p>
        </p:txBody>
      </p:sp>
    </p:spTree>
    <p:extLst>
      <p:ext uri="{BB962C8B-B14F-4D97-AF65-F5344CB8AC3E}">
        <p14:creationId xmlns:p14="http://schemas.microsoft.com/office/powerpoint/2010/main" val="298058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Command Prompt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</a:t>
            </a:r>
            <a:r>
              <a:rPr lang="en-GB" dirty="0"/>
              <a:t>you think </a:t>
            </a:r>
            <a:r>
              <a:rPr lang="en-GB" dirty="0" smtClean="0"/>
              <a:t>the command prompt </a:t>
            </a:r>
            <a:r>
              <a:rPr lang="en-GB" dirty="0"/>
              <a:t>is scary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r>
              <a:rPr lang="en-GB" dirty="0"/>
              <a:t>There are tools for </a:t>
            </a:r>
            <a:r>
              <a:rPr lang="en-GB" dirty="0" smtClean="0"/>
              <a:t>that</a:t>
            </a:r>
          </a:p>
          <a:p>
            <a:pPr lvl="1"/>
            <a:r>
              <a:rPr lang="en-GB" dirty="0" smtClean="0"/>
              <a:t>Use the simple ‘Git GUI’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81" y="3322484"/>
            <a:ext cx="3925753" cy="25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Client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169"/>
            <a:ext cx="10515600" cy="496979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Git GUI</a:t>
            </a:r>
          </a:p>
          <a:p>
            <a:r>
              <a:rPr lang="en-GB" dirty="0" smtClean="0"/>
              <a:t>Type ‘</a:t>
            </a: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gui</a:t>
            </a:r>
            <a:r>
              <a:rPr lang="en-GB" dirty="0" smtClean="0"/>
              <a:t>’ Command Prompt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Other GUI Clients (</a:t>
            </a:r>
            <a:r>
              <a:rPr lang="en-GB" dirty="0" smtClean="0">
                <a:solidFill>
                  <a:srgbClr val="0070C0"/>
                </a:solidFill>
              </a:rPr>
              <a:t>https</a:t>
            </a:r>
            <a:r>
              <a:rPr lang="en-GB" dirty="0">
                <a:solidFill>
                  <a:srgbClr val="0070C0"/>
                </a:solidFill>
              </a:rPr>
              <a:t>://git-scm.com/download/gui/windows</a:t>
            </a:r>
            <a:r>
              <a:rPr lang="en-GB" dirty="0"/>
              <a:t>)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1" y="2840463"/>
            <a:ext cx="3940928" cy="243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29" y="2656503"/>
            <a:ext cx="6291666" cy="2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/>
          <a:lstStyle/>
          <a:p>
            <a:r>
              <a:rPr lang="en-GB" dirty="0" smtClean="0"/>
              <a:t>Local Client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425"/>
            <a:ext cx="10515600" cy="1952625"/>
          </a:xfrm>
        </p:spPr>
        <p:txBody>
          <a:bodyPr/>
          <a:lstStyle/>
          <a:p>
            <a:r>
              <a:rPr lang="en-GB" dirty="0" smtClean="0"/>
              <a:t>Local Client Manager</a:t>
            </a:r>
          </a:p>
          <a:p>
            <a:pPr lvl="1"/>
            <a:r>
              <a:rPr lang="en-GB" dirty="0" smtClean="0"/>
              <a:t>i.e., to pull/push modifications into our repository</a:t>
            </a:r>
          </a:p>
          <a:p>
            <a:r>
              <a:rPr lang="en-GB" dirty="0" smtClean="0"/>
              <a:t>Command Prompt Type ‘Git GUI’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" y="2865437"/>
            <a:ext cx="10620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Folder &amp; Repository</a:t>
            </a:r>
          </a:p>
          <a:p>
            <a:r>
              <a:rPr lang="en-GB" dirty="0" smtClean="0"/>
              <a:t>Synchronized (Linked)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45" y="365125"/>
            <a:ext cx="815445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35" y="1381246"/>
            <a:ext cx="7484857" cy="5306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3" y="159809"/>
            <a:ext cx="10515600" cy="1325563"/>
          </a:xfrm>
        </p:spPr>
        <p:txBody>
          <a:bodyPr/>
          <a:lstStyle/>
          <a:p>
            <a:r>
              <a:rPr lang="en-GB" dirty="0" smtClean="0"/>
              <a:t>Configuring Git GUI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79" y="4034344"/>
            <a:ext cx="10515600" cy="1642269"/>
          </a:xfrm>
        </p:spPr>
        <p:txBody>
          <a:bodyPr/>
          <a:lstStyle/>
          <a:p>
            <a:r>
              <a:rPr lang="en-GB" dirty="0" smtClean="0"/>
              <a:t>Git Login/Username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2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Using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Adding Files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1. Add an image file to the folder</a:t>
            </a:r>
          </a:p>
          <a:p>
            <a:pPr marL="0" indent="0">
              <a:buNone/>
            </a:pPr>
            <a:r>
              <a:rPr lang="en-GB" dirty="0" smtClean="0"/>
              <a:t>2. Add a text file to the folder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9" y="2578100"/>
            <a:ext cx="5588001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6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78" y="1148970"/>
            <a:ext cx="9332295" cy="530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80458"/>
            <a:ext cx="10515600" cy="1325563"/>
          </a:xfrm>
        </p:spPr>
        <p:txBody>
          <a:bodyPr/>
          <a:lstStyle/>
          <a:p>
            <a:r>
              <a:rPr lang="en-GB" dirty="0" smtClean="0"/>
              <a:t>Scan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3467" y="4048125"/>
            <a:ext cx="5096933" cy="241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Git GUI will show non-versioned files in the folder after ‘rescanning’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24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46" y="365125"/>
            <a:ext cx="10565487" cy="61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94" y="365125"/>
            <a:ext cx="10230523" cy="6242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533" y="320020"/>
            <a:ext cx="3861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Push onto GitHub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119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Version Control?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204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Did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399" cy="4351338"/>
          </a:xfrm>
        </p:spPr>
        <p:txBody>
          <a:bodyPr/>
          <a:lstStyle/>
          <a:p>
            <a:r>
              <a:rPr lang="en-GB" dirty="0" smtClean="0"/>
              <a:t>Check website</a:t>
            </a:r>
          </a:p>
          <a:p>
            <a:r>
              <a:rPr lang="en-GB" dirty="0" smtClean="0"/>
              <a:t>Changes have been saved to the main repository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4" y="1690688"/>
            <a:ext cx="5948594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7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Created Repository on GitHub</a:t>
            </a:r>
          </a:p>
          <a:p>
            <a:r>
              <a:rPr lang="en-GB" dirty="0" smtClean="0"/>
              <a:t>Cloned Repository Locally (using GitHub URL)</a:t>
            </a:r>
          </a:p>
          <a:p>
            <a:r>
              <a:rPr lang="en-GB" dirty="0" smtClean="0"/>
              <a:t>Local Folder/Repository Connection</a:t>
            </a:r>
          </a:p>
          <a:p>
            <a:r>
              <a:rPr lang="en-GB" dirty="0" smtClean="0"/>
              <a:t>Adding Files &amp; </a:t>
            </a:r>
            <a:r>
              <a:rPr lang="en-GB" dirty="0" err="1" smtClean="0"/>
              <a:t>Commited</a:t>
            </a:r>
            <a:r>
              <a:rPr lang="en-GB" dirty="0" smtClean="0"/>
              <a:t> them to GitHub Repository</a:t>
            </a:r>
          </a:p>
          <a:p>
            <a:r>
              <a:rPr lang="en-GB" dirty="0" smtClean="0"/>
              <a:t>Remember `Local Commit’ and `Pushing</a:t>
            </a:r>
          </a:p>
        </p:txBody>
      </p:sp>
    </p:spTree>
    <p:extLst>
      <p:ext uri="{BB962C8B-B14F-4D97-AF65-F5344CB8AC3E}">
        <p14:creationId xmlns:p14="http://schemas.microsoft.com/office/powerpoint/2010/main" val="390376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Using The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 additional files</a:t>
            </a:r>
          </a:p>
          <a:p>
            <a:r>
              <a:rPr lang="en-GB" dirty="0" smtClean="0"/>
              <a:t>Change content of current files (e.g., add more text to the .txt file)</a:t>
            </a:r>
            <a:r>
              <a:rPr lang="en-GB" dirty="0"/>
              <a:t> </a:t>
            </a:r>
            <a:r>
              <a:rPr lang="en-GB" dirty="0" smtClean="0"/>
              <a:t>and rescan/commit/push changes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89123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53872" cy="4351338"/>
          </a:xfrm>
        </p:spPr>
        <p:txBody>
          <a:bodyPr/>
          <a:lstStyle/>
          <a:p>
            <a:r>
              <a:rPr lang="en-GB" dirty="0" smtClean="0"/>
              <a:t>Grabbing changes &amp; keeping up to date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49" y="2363788"/>
            <a:ext cx="8181138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2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43" y="1027906"/>
            <a:ext cx="8223716" cy="555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155575"/>
            <a:ext cx="10515600" cy="1325563"/>
          </a:xfrm>
        </p:spPr>
        <p:txBody>
          <a:bodyPr/>
          <a:lstStyle/>
          <a:p>
            <a:r>
              <a:rPr lang="en-GB" dirty="0" smtClean="0"/>
              <a:t>History/Stats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87119"/>
            <a:ext cx="4327902" cy="2689844"/>
          </a:xfrm>
        </p:spPr>
        <p:txBody>
          <a:bodyPr/>
          <a:lstStyle/>
          <a:p>
            <a:r>
              <a:rPr lang="en-GB" dirty="0" smtClean="0"/>
              <a:t>What changed…</a:t>
            </a:r>
          </a:p>
          <a:p>
            <a:r>
              <a:rPr lang="en-GB" dirty="0" smtClean="0"/>
              <a:t>When changed…</a:t>
            </a:r>
          </a:p>
          <a:p>
            <a:r>
              <a:rPr lang="en-GB" dirty="0" smtClean="0"/>
              <a:t>Who changed what…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95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 Events </a:t>
            </a: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Create/Clone/Commit/Push/Pull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4" y="3045417"/>
            <a:ext cx="10029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5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Tips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Ignoring </a:t>
            </a:r>
            <a:r>
              <a:rPr lang="en-GB" dirty="0" err="1" smtClean="0"/>
              <a:t>dlls</a:t>
            </a:r>
            <a:r>
              <a:rPr lang="en-GB" dirty="0" smtClean="0"/>
              <a:t>/</a:t>
            </a:r>
            <a:r>
              <a:rPr lang="en-GB" dirty="0" err="1" smtClean="0"/>
              <a:t>objs</a:t>
            </a:r>
            <a:r>
              <a:rPr lang="en-GB" dirty="0" smtClean="0"/>
              <a:t>/thumbs</a:t>
            </a:r>
          </a:p>
          <a:p>
            <a:pPr lvl="1"/>
            <a:r>
              <a:rPr lang="en-GB" dirty="0" smtClean="0"/>
              <a:t>By default git will ignore specific file types</a:t>
            </a:r>
          </a:p>
          <a:p>
            <a:pPr lvl="1"/>
            <a:r>
              <a:rPr lang="en-GB" dirty="0"/>
              <a:t>Fix by adding </a:t>
            </a:r>
            <a:r>
              <a:rPr lang="en-GB" dirty="0" smtClean="0"/>
              <a:t>‘gitignore_global.txt’: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373837" y="3123028"/>
            <a:ext cx="4332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 H://gitignore_global.txt</a:t>
            </a:r>
          </a:p>
          <a:p>
            <a:r>
              <a:rPr lang="en-GB" dirty="0" smtClean="0"/>
              <a:t>#</a:t>
            </a:r>
            <a:r>
              <a:rPr lang="en-GB" dirty="0"/>
              <a:t>ignore thumbnails created by windows</a:t>
            </a:r>
          </a:p>
          <a:p>
            <a:r>
              <a:rPr lang="en-GB" dirty="0" err="1"/>
              <a:t>Thumbs.db</a:t>
            </a:r>
            <a:endParaRPr lang="en-GB" dirty="0"/>
          </a:p>
          <a:p>
            <a:r>
              <a:rPr lang="en-GB" dirty="0"/>
              <a:t>#Ignore files build by Visual Studio</a:t>
            </a:r>
          </a:p>
          <a:p>
            <a:r>
              <a:rPr lang="en-GB" dirty="0"/>
              <a:t>*.</a:t>
            </a:r>
            <a:r>
              <a:rPr lang="en-GB" dirty="0" err="1"/>
              <a:t>obj</a:t>
            </a:r>
            <a:endParaRPr lang="en-GB" dirty="0"/>
          </a:p>
          <a:p>
            <a:r>
              <a:rPr lang="en-GB" dirty="0"/>
              <a:t>*.</a:t>
            </a:r>
            <a:r>
              <a:rPr lang="en-GB" dirty="0" err="1"/>
              <a:t>pdb</a:t>
            </a:r>
            <a:endParaRPr lang="en-GB" dirty="0"/>
          </a:p>
          <a:p>
            <a:r>
              <a:rPr lang="en-GB" dirty="0"/>
              <a:t>*.user</a:t>
            </a:r>
          </a:p>
          <a:p>
            <a:r>
              <a:rPr lang="en-GB" dirty="0"/>
              <a:t>*.aps</a:t>
            </a:r>
          </a:p>
          <a:p>
            <a:r>
              <a:rPr lang="en-GB" dirty="0"/>
              <a:t>*.</a:t>
            </a:r>
            <a:r>
              <a:rPr lang="en-GB" dirty="0" err="1"/>
              <a:t>pch</a:t>
            </a:r>
            <a:endParaRPr lang="en-GB" dirty="0"/>
          </a:p>
          <a:p>
            <a:r>
              <a:rPr lang="en-GB" dirty="0"/>
              <a:t>*.</a:t>
            </a:r>
            <a:r>
              <a:rPr lang="en-GB" dirty="0" err="1"/>
              <a:t>vspscc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Track changes </a:t>
            </a:r>
            <a:r>
              <a:rPr lang="en-GB" dirty="0"/>
              <a:t>o</a:t>
            </a:r>
            <a:r>
              <a:rPr lang="en-GB" dirty="0" smtClean="0"/>
              <a:t>ver </a:t>
            </a:r>
            <a:r>
              <a:rPr lang="en-GB" dirty="0"/>
              <a:t>t</a:t>
            </a:r>
            <a:r>
              <a:rPr lang="en-GB" dirty="0" smtClean="0"/>
              <a:t>ime</a:t>
            </a:r>
          </a:p>
          <a:p>
            <a:r>
              <a:rPr lang="en-GB" dirty="0" smtClean="0"/>
              <a:t>Secure &amp; Safe</a:t>
            </a:r>
          </a:p>
          <a:p>
            <a:r>
              <a:rPr lang="en-GB" dirty="0" smtClean="0"/>
              <a:t>Report </a:t>
            </a:r>
            <a:r>
              <a:rPr lang="en-GB" dirty="0"/>
              <a:t>b</a:t>
            </a:r>
            <a:r>
              <a:rPr lang="en-GB" dirty="0" smtClean="0"/>
              <a:t>ugs/progress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743865"/>
            <a:ext cx="5364106" cy="44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Cool </a:t>
            </a:r>
            <a:r>
              <a:rPr lang="en-GB" dirty="0" smtClean="0"/>
              <a:t>Projects </a:t>
            </a:r>
            <a:r>
              <a:rPr lang="en-GB" dirty="0"/>
              <a:t>on </a:t>
            </a:r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Node.js</a:t>
            </a:r>
            <a:endParaRPr lang="en-GB" dirty="0"/>
          </a:p>
          <a:p>
            <a:r>
              <a:rPr lang="en-GB" dirty="0"/>
              <a:t>jQuery</a:t>
            </a:r>
          </a:p>
          <a:p>
            <a:r>
              <a:rPr lang="en-GB" dirty="0"/>
              <a:t>the Linux Kernel</a:t>
            </a:r>
          </a:p>
          <a:p>
            <a:r>
              <a:rPr lang="en-GB" dirty="0"/>
              <a:t>Ruby on Rails</a:t>
            </a:r>
          </a:p>
          <a:p>
            <a:r>
              <a:rPr lang="en-GB" dirty="0"/>
              <a:t>and many </a:t>
            </a:r>
            <a:r>
              <a:rPr lang="en-GB" dirty="0" err="1"/>
              <a:t>many</a:t>
            </a:r>
            <a:r>
              <a:rPr lang="en-GB" dirty="0"/>
              <a:t> more...</a:t>
            </a:r>
          </a:p>
        </p:txBody>
      </p:sp>
    </p:spTree>
    <p:extLst>
      <p:ext uri="{BB962C8B-B14F-4D97-AF65-F5344CB8AC3E}">
        <p14:creationId xmlns:p14="http://schemas.microsoft.com/office/powerpoint/2010/main" val="2234969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(</a:t>
            </a:r>
            <a:r>
              <a:rPr lang="en-GB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</a:t>
            </a:r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repository</a:t>
            </a:r>
            <a:endParaRPr lang="en-GB" u="sng" dirty="0" smtClean="0"/>
          </a:p>
          <a:p>
            <a:r>
              <a:rPr lang="en-GB" dirty="0" smtClean="0"/>
              <a:t>Regularly check-in updates (e.g., weekly)</a:t>
            </a:r>
          </a:p>
          <a:p>
            <a:pPr lvl="1"/>
            <a:r>
              <a:rPr lang="en-GB" dirty="0" smtClean="0"/>
              <a:t>Get into the habit</a:t>
            </a:r>
          </a:p>
          <a:p>
            <a:r>
              <a:rPr lang="en-GB" dirty="0" smtClean="0"/>
              <a:t>Use clear comments/details for each commit</a:t>
            </a:r>
          </a:p>
          <a:p>
            <a:r>
              <a:rPr lang="en-GB" dirty="0" smtClean="0"/>
              <a:t>Enable issue tracking in GitHub for project group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Industry requirement (i.e., you’re expected to know)</a:t>
            </a:r>
          </a:p>
          <a:p>
            <a:r>
              <a:rPr lang="en-GB" dirty="0" smtClean="0"/>
              <a:t>Secure safe storage (e.g., compared to USB)</a:t>
            </a:r>
          </a:p>
          <a:p>
            <a:r>
              <a:rPr lang="en-GB" dirty="0" smtClean="0"/>
              <a:t>Cross platform (e.g., PC, Mac, and Linux)</a:t>
            </a:r>
          </a:p>
          <a:p>
            <a:r>
              <a:rPr lang="en-GB" dirty="0" smtClean="0"/>
              <a:t>Track code changes</a:t>
            </a:r>
          </a:p>
          <a:p>
            <a:r>
              <a:rPr lang="en-GB" dirty="0" smtClean="0"/>
              <a:t>Issue/bug tracking</a:t>
            </a:r>
          </a:p>
          <a:p>
            <a:r>
              <a:rPr lang="en-GB" dirty="0" smtClean="0"/>
              <a:t>Multiple users/share</a:t>
            </a:r>
          </a:p>
          <a:p>
            <a:r>
              <a:rPr lang="en-GB" dirty="0" smtClean="0"/>
              <a:t>Branch builds (e.g., release/debug)</a:t>
            </a:r>
          </a:p>
          <a:p>
            <a:r>
              <a:rPr lang="en-GB" dirty="0" smtClean="0"/>
              <a:t>Alerts (e.g., when someone changes assets)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5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58" y="113209"/>
            <a:ext cx="9515475" cy="6524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2258" y="5714504"/>
            <a:ext cx="9195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 Substitute for Coordination</a:t>
            </a:r>
            <a:endParaRPr lang="en-US" sz="54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3381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Create a new directory (folder)</a:t>
            </a:r>
          </a:p>
          <a:p>
            <a:pPr marL="514350" indent="-514350">
              <a:buAutoNum type="arabicPeriod"/>
            </a:pPr>
            <a:r>
              <a:rPr lang="en-GB" dirty="0" smtClean="0"/>
              <a:t>Add a new file called ‘gitExercise.txt’</a:t>
            </a:r>
          </a:p>
          <a:p>
            <a:pPr marL="514350" indent="-514350">
              <a:buAutoNum type="arabicPeriod"/>
            </a:pPr>
            <a:r>
              <a:rPr lang="en-GB" dirty="0" smtClean="0"/>
              <a:t>Write 3 git commands</a:t>
            </a:r>
          </a:p>
          <a:p>
            <a:pPr marL="514350" indent="-514350">
              <a:buAutoNum type="arabicPeriod"/>
            </a:pPr>
            <a:r>
              <a:rPr lang="en-GB" dirty="0" smtClean="0"/>
              <a:t>Save this file</a:t>
            </a:r>
          </a:p>
          <a:p>
            <a:pPr marL="514350" indent="-514350">
              <a:buAutoNum type="arabicPeriod"/>
            </a:pPr>
            <a:r>
              <a:rPr lang="en-GB" dirty="0" smtClean="0"/>
              <a:t>Move the file to the staging area</a:t>
            </a:r>
          </a:p>
          <a:p>
            <a:pPr marL="514350" indent="-514350">
              <a:buAutoNum type="arabicPeriod"/>
            </a:pPr>
            <a:r>
              <a:rPr lang="en-GB" dirty="0" smtClean="0"/>
              <a:t>Commit this file</a:t>
            </a:r>
          </a:p>
          <a:p>
            <a:pPr marL="514350" indent="-514350">
              <a:buAutoNum type="arabicPeriod"/>
            </a:pPr>
            <a:r>
              <a:rPr lang="en-GB" dirty="0" smtClean="0"/>
              <a:t>Push the file onto your GitHub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26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Form a team of 2</a:t>
            </a:r>
          </a:p>
          <a:p>
            <a:pPr marL="514350" indent="-514350">
              <a:buAutoNum type="arabicPeriod"/>
            </a:pPr>
            <a:r>
              <a:rPr lang="en-GB" dirty="0" smtClean="0"/>
              <a:t>On separate computers create/clone a repository </a:t>
            </a:r>
          </a:p>
          <a:p>
            <a:pPr marL="514350" indent="-514350">
              <a:buAutoNum type="arabicPeriod"/>
            </a:pPr>
            <a:r>
              <a:rPr lang="en-GB" dirty="0" smtClean="0"/>
              <a:t>Collaboratively add/edit multiple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381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Clone the Repository from GitHub for a simple open source 2D </a:t>
            </a:r>
            <a:r>
              <a:rPr lang="en-GB" dirty="0"/>
              <a:t>C++ OpenGL </a:t>
            </a:r>
            <a:r>
              <a:rPr lang="en-GB" dirty="0" smtClean="0"/>
              <a:t>game</a:t>
            </a:r>
          </a:p>
          <a:p>
            <a:pPr lvl="1"/>
            <a:r>
              <a:rPr lang="en-GB" b="1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rgbClr val="0070C0"/>
                </a:solidFill>
                <a:hlinkClick r:id="rId2"/>
              </a:rPr>
              <a:t>github.com/ADFLin/QuadAssault</a:t>
            </a:r>
            <a:endParaRPr lang="en-GB" b="1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 smtClean="0"/>
              <a:t>Compile and run the game</a:t>
            </a:r>
          </a:p>
          <a:p>
            <a:r>
              <a:rPr lang="en-GB" dirty="0" smtClean="0"/>
              <a:t>Create a new repository and upload your game to </a:t>
            </a:r>
            <a:r>
              <a:rPr lang="en-GB" smtClean="0"/>
              <a:t>your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617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8898" cy="4351338"/>
          </a:xfrm>
        </p:spPr>
        <p:txBody>
          <a:bodyPr/>
          <a:lstStyle/>
          <a:p>
            <a:r>
              <a:rPr lang="en-GB" dirty="0" smtClean="0"/>
              <a:t>Customize your GitHub profile</a:t>
            </a:r>
          </a:p>
          <a:p>
            <a:pPr lvl="1"/>
            <a:r>
              <a:rPr lang="en-GB" dirty="0" smtClean="0"/>
              <a:t>Picture</a:t>
            </a:r>
          </a:p>
          <a:p>
            <a:pPr lvl="1"/>
            <a:r>
              <a:rPr lang="en-GB" smtClean="0"/>
              <a:t>Description/Interests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00" y="614766"/>
            <a:ext cx="6486926" cy="57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Register with GitHub (i.e., if not already registered)</a:t>
            </a:r>
          </a:p>
          <a:p>
            <a:r>
              <a:rPr lang="en-GB" dirty="0" smtClean="0"/>
              <a:t>Create a repository to manage practical work</a:t>
            </a:r>
          </a:p>
          <a:p>
            <a:r>
              <a:rPr lang="en-GB" dirty="0" smtClean="0"/>
              <a:t>Show supervisor/module leader </a:t>
            </a:r>
          </a:p>
          <a:p>
            <a:r>
              <a:rPr lang="en-GB" dirty="0" smtClean="0"/>
              <a:t>Explore features/options within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534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 Git Fast Tutorials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GB" sz="2000" dirty="0" smtClean="0">
                <a:solidFill>
                  <a:srgbClr val="0070C0"/>
                </a:solidFill>
                <a:hlinkClick r:id="rId2"/>
              </a:rPr>
              <a:t>mindweb.network/board/learn-git-fast</a:t>
            </a:r>
            <a:endParaRPr lang="en-GB" sz="2000" dirty="0" smtClean="0">
              <a:solidFill>
                <a:srgbClr val="0070C0"/>
              </a:solidFill>
            </a:endParaRPr>
          </a:p>
          <a:p>
            <a:r>
              <a:rPr lang="en-GB" dirty="0" smtClean="0"/>
              <a:t>GitHub Guides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  <a:hlinkClick r:id="rId3"/>
              </a:rPr>
              <a:t>https://</a:t>
            </a:r>
            <a:r>
              <a:rPr lang="en-GB" sz="2000">
                <a:solidFill>
                  <a:srgbClr val="0070C0"/>
                </a:solidFill>
                <a:hlinkClick r:id="rId3"/>
              </a:rPr>
              <a:t>guides.github.com</a:t>
            </a:r>
            <a:r>
              <a:rPr lang="en-GB" sz="2000" smtClean="0">
                <a:solidFill>
                  <a:srgbClr val="0070C0"/>
                </a:solidFill>
                <a:hlinkClick r:id="rId3"/>
              </a:rPr>
              <a:t>/</a:t>
            </a:r>
            <a:endParaRPr lang="en-GB" sz="2000" dirty="0" smtClean="0">
              <a:solidFill>
                <a:srgbClr val="0070C0"/>
              </a:solidFill>
            </a:endParaRPr>
          </a:p>
          <a:p>
            <a:r>
              <a:rPr lang="en-GB" dirty="0" smtClean="0"/>
              <a:t>Git – The Simple Guide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4"/>
              </a:rPr>
              <a:t>http://rogerdudler.github.io/git-guide</a:t>
            </a:r>
            <a:r>
              <a:rPr lang="en-GB" sz="2000" dirty="0" smtClean="0">
                <a:solidFill>
                  <a:srgbClr val="0070C0"/>
                </a:solidFill>
                <a:hlinkClick r:id="rId4"/>
              </a:rPr>
              <a:t>/</a:t>
            </a:r>
            <a:endParaRPr lang="en-GB" sz="2000" dirty="0">
              <a:solidFill>
                <a:srgbClr val="0070C0"/>
              </a:solidFill>
            </a:endParaRPr>
          </a:p>
          <a:p>
            <a:r>
              <a:rPr lang="en-GB" dirty="0"/>
              <a:t>Git on Windows for </a:t>
            </a:r>
            <a:r>
              <a:rPr lang="en-GB" dirty="0" smtClean="0"/>
              <a:t>Newbs</a:t>
            </a:r>
            <a:endParaRPr lang="en-GB" dirty="0"/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5"/>
              </a:rPr>
              <a:t>https://code.tutsplus.com/tutorials/git-on-windows-for-newbs--</a:t>
            </a:r>
            <a:r>
              <a:rPr lang="en-GB" sz="2000" dirty="0" smtClean="0">
                <a:solidFill>
                  <a:srgbClr val="0070C0"/>
                </a:solidFill>
                <a:hlinkClick r:id="rId5"/>
              </a:rPr>
              <a:t>net-25847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4267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Questions/Discussion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6" t="844" r="1223" b="1686"/>
          <a:stretch/>
        </p:blipFill>
        <p:spPr>
          <a:xfrm>
            <a:off x="3125492" y="2014780"/>
            <a:ext cx="5460569" cy="44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Installing GIT</a:t>
            </a:r>
            <a:br>
              <a:rPr lang="en-GB" dirty="0" smtClean="0"/>
            </a:br>
            <a:r>
              <a:rPr lang="en-GB" sz="3200" dirty="0" smtClean="0"/>
              <a:t>(If you don’t already have it installed)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Windows: git-scm.com/download/win</a:t>
            </a:r>
          </a:p>
          <a:p>
            <a:endParaRPr lang="en-GB" dirty="0"/>
          </a:p>
          <a:p>
            <a:r>
              <a:rPr lang="en-GB" dirty="0"/>
              <a:t>Mac: git-scm.com/mac</a:t>
            </a:r>
          </a:p>
          <a:p>
            <a:endParaRPr lang="en-GB" dirty="0"/>
          </a:p>
          <a:p>
            <a:r>
              <a:rPr lang="en-GB" dirty="0"/>
              <a:t>Linux: </a:t>
            </a:r>
            <a:r>
              <a:rPr lang="en-GB" dirty="0" err="1"/>
              <a:t>sudo</a:t>
            </a:r>
            <a:r>
              <a:rPr lang="en-GB" dirty="0"/>
              <a:t> -apt-get install git (Ubuntu)</a:t>
            </a:r>
          </a:p>
          <a:p>
            <a:r>
              <a:rPr lang="en-GB" dirty="0"/>
              <a:t>or </a:t>
            </a:r>
            <a:r>
              <a:rPr lang="en-GB" dirty="0" err="1"/>
              <a:t>sudo</a:t>
            </a:r>
            <a:r>
              <a:rPr lang="en-GB" dirty="0"/>
              <a:t> yum install git (Fedora)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installed check the Git version in the command prompt, type: </a:t>
            </a:r>
            <a:r>
              <a:rPr lang="en-GB" b="1" dirty="0">
                <a:solidFill>
                  <a:srgbClr val="0070C0"/>
                </a:solidFill>
              </a:rPr>
              <a:t>git --version</a:t>
            </a:r>
          </a:p>
        </p:txBody>
      </p:sp>
    </p:spTree>
    <p:extLst>
      <p:ext uri="{BB962C8B-B14F-4D97-AF65-F5344CB8AC3E}">
        <p14:creationId xmlns:p14="http://schemas.microsoft.com/office/powerpoint/2010/main" val="1929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Time GIT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Set Your Identity</a:t>
            </a:r>
          </a:p>
          <a:p>
            <a:pPr marL="0" indent="0">
              <a:buNone/>
            </a:pPr>
            <a:r>
              <a:rPr lang="en-GB" dirty="0"/>
              <a:t>Command prompt type:</a:t>
            </a:r>
          </a:p>
          <a:p>
            <a:pPr marL="0" indent="0">
              <a:buNone/>
            </a:pPr>
            <a:endParaRPr lang="en-GB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config</a:t>
            </a:r>
            <a:r>
              <a:rPr lang="en-GB" b="1" dirty="0" smtClean="0">
                <a:solidFill>
                  <a:srgbClr val="0070C0"/>
                </a:solidFill>
              </a:rPr>
              <a:t> --global user.name “Homer Simpson”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config</a:t>
            </a:r>
            <a:r>
              <a:rPr lang="en-GB" b="1" dirty="0" smtClean="0">
                <a:solidFill>
                  <a:srgbClr val="0070C0"/>
                </a:solidFill>
              </a:rPr>
              <a:t> --global </a:t>
            </a:r>
            <a:r>
              <a:rPr lang="en-GB" b="1" dirty="0" err="1" smtClean="0">
                <a:solidFill>
                  <a:srgbClr val="0070C0"/>
                </a:solidFill>
              </a:rPr>
              <a:t>user.email</a:t>
            </a:r>
            <a:r>
              <a:rPr lang="en-GB" b="1" dirty="0" smtClean="0">
                <a:solidFill>
                  <a:srgbClr val="0070C0"/>
                </a:solidFill>
              </a:rPr>
              <a:t> “homer@simpsons.com”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1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 Workflow (Three States)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GIT repository file can reside in three main states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1. Modified</a:t>
            </a:r>
          </a:p>
          <a:p>
            <a:pPr marL="0" indent="0">
              <a:buNone/>
            </a:pPr>
            <a:r>
              <a:rPr lang="en-GB" dirty="0" smtClean="0"/>
              <a:t>2. Staged</a:t>
            </a:r>
          </a:p>
          <a:p>
            <a:pPr marL="0" indent="0">
              <a:buNone/>
            </a:pPr>
            <a:r>
              <a:rPr lang="en-GB" dirty="0" smtClean="0"/>
              <a:t>3. Committed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What does this mean?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8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(Three States)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7" y="1857283"/>
            <a:ext cx="5064453" cy="4319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7400" y="14478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721372" y="6217114"/>
            <a:ext cx="40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modify files in your </a:t>
            </a:r>
            <a:r>
              <a:rPr lang="en-GB" b="1" dirty="0" smtClean="0">
                <a:solidFill>
                  <a:srgbClr val="0070C0"/>
                </a:solidFill>
              </a:rPr>
              <a:t>working directory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1" y="1730055"/>
            <a:ext cx="5000269" cy="4481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4478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654572" y="6257697"/>
            <a:ext cx="623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stage the files, adding snapshot of them to your staging area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906</Words>
  <Application>Microsoft Office PowerPoint</Application>
  <PresentationFormat>Widescreen</PresentationFormat>
  <Paragraphs>208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Version Control Practical Introduction</vt:lpstr>
      <vt:lpstr>Overview</vt:lpstr>
      <vt:lpstr>What is Version Control?</vt:lpstr>
      <vt:lpstr>Version Control</vt:lpstr>
      <vt:lpstr>Installing GIT (If you don’t already have it installed)</vt:lpstr>
      <vt:lpstr>First Time GIT Setup</vt:lpstr>
      <vt:lpstr>GIT Workflow (Three States)</vt:lpstr>
      <vt:lpstr>GIT Workflow (Three States)</vt:lpstr>
      <vt:lpstr>GIT Workflow (Three States)</vt:lpstr>
      <vt:lpstr>GIT Workflow (Three States)</vt:lpstr>
      <vt:lpstr>GIT Workflow (Three States)</vt:lpstr>
      <vt:lpstr>Why GitHub?</vt:lpstr>
      <vt:lpstr>Getting Started with GitHub</vt:lpstr>
      <vt:lpstr>Getting Started with GitHub</vt:lpstr>
      <vt:lpstr>PowerPoint Presentation</vt:lpstr>
      <vt:lpstr>PowerPoint Presentation</vt:lpstr>
      <vt:lpstr>Verify GitHub Account</vt:lpstr>
      <vt:lpstr>Create Repository</vt:lpstr>
      <vt:lpstr>Copy Address</vt:lpstr>
      <vt:lpstr>Create Local Repository (Folder)</vt:lpstr>
      <vt:lpstr>Command Prompt</vt:lpstr>
      <vt:lpstr>Local Client</vt:lpstr>
      <vt:lpstr>Local Client</vt:lpstr>
      <vt:lpstr>Connected</vt:lpstr>
      <vt:lpstr>Configuring Git GUI</vt:lpstr>
      <vt:lpstr>Start Using Repository</vt:lpstr>
      <vt:lpstr>Scan</vt:lpstr>
      <vt:lpstr>PowerPoint Presentation</vt:lpstr>
      <vt:lpstr>PowerPoint Presentation</vt:lpstr>
      <vt:lpstr>Did It Work?</vt:lpstr>
      <vt:lpstr>Review</vt:lpstr>
      <vt:lpstr>Start Using The Repository</vt:lpstr>
      <vt:lpstr>Pull</vt:lpstr>
      <vt:lpstr>History/Stats</vt:lpstr>
      <vt:lpstr>Review Events Overview</vt:lpstr>
      <vt:lpstr>Practical Tips</vt:lpstr>
      <vt:lpstr>Summary</vt:lpstr>
      <vt:lpstr>Cool Projects on Github</vt:lpstr>
      <vt:lpstr>Remember (ToDos)</vt:lpstr>
      <vt:lpstr>PowerPoint Presentation</vt:lpstr>
      <vt:lpstr>Exercise</vt:lpstr>
      <vt:lpstr>Exercise</vt:lpstr>
      <vt:lpstr>Exercise</vt:lpstr>
      <vt:lpstr>Exercise</vt:lpstr>
      <vt:lpstr>Practical</vt:lpstr>
      <vt:lpstr>Reference</vt:lpstr>
      <vt:lpstr>Questions/Discussion</vt:lpstr>
    </vt:vector>
  </TitlesOfParts>
  <Company>Edinburgh Napier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</dc:creator>
  <cp:lastModifiedBy>Computer</cp:lastModifiedBy>
  <cp:revision>125</cp:revision>
  <dcterms:created xsi:type="dcterms:W3CDTF">2014-07-30T09:05:58Z</dcterms:created>
  <dcterms:modified xsi:type="dcterms:W3CDTF">2018-03-01T11:43:24Z</dcterms:modified>
</cp:coreProperties>
</file>